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62" r:id="rId3"/>
    <p:sldId id="263" r:id="rId4"/>
    <p:sldId id="264" r:id="rId5"/>
    <p:sldId id="265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3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3199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4348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38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8387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676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9715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044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0706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84309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751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2286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539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28084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576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103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871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499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0816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528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60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79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42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F5D71F-97C2-4A70-837C-30828D4765EA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42A5C-173F-4E60-9424-0EEB10E51F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132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7297F4-CE60-4091-91B8-583CEFF13974}" type="datetimeFigureOut">
              <a:rPr lang="en-US" smtClean="0"/>
              <a:t>4/10/2012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53153-D797-473D-917B-25549C9B88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92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Spring 2012 General Faculty Meeting – Interim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Provost’s Office areas of emphasis since June 2011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Budget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Enrollment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Honors College</a:t>
            </a:r>
          </a:p>
          <a:p>
            <a:pPr lvl="1"/>
            <a:endParaRPr lang="en-US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Research Week 2012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Over 400 AU and AUM presentations </a:t>
            </a:r>
            <a:r>
              <a:rPr lang="en-US" sz="1600" dirty="0">
                <a:solidFill>
                  <a:srgbClr val="002060"/>
                </a:solidFill>
              </a:rPr>
              <a:t>associated with Research Week </a:t>
            </a:r>
            <a:r>
              <a:rPr lang="en-US" sz="1600" dirty="0" smtClean="0">
                <a:solidFill>
                  <a:srgbClr val="002060"/>
                </a:solidFill>
              </a:rPr>
              <a:t>competitions.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Plus 47 </a:t>
            </a:r>
            <a:r>
              <a:rPr lang="en-US" sz="1600" dirty="0">
                <a:solidFill>
                  <a:srgbClr val="002060"/>
                </a:solidFill>
              </a:rPr>
              <a:t>Workshops </a:t>
            </a:r>
            <a:r>
              <a:rPr lang="en-US" sz="1600" dirty="0" smtClean="0">
                <a:solidFill>
                  <a:srgbClr val="002060"/>
                </a:solidFill>
              </a:rPr>
              <a:t>held and 2 </a:t>
            </a:r>
            <a:r>
              <a:rPr lang="en-US" sz="1600" dirty="0">
                <a:solidFill>
                  <a:srgbClr val="002060"/>
                </a:solidFill>
              </a:rPr>
              <a:t>keynote </a:t>
            </a:r>
            <a:r>
              <a:rPr lang="en-US" sz="1600" dirty="0" smtClean="0">
                <a:solidFill>
                  <a:srgbClr val="002060"/>
                </a:solidFill>
              </a:rPr>
              <a:t>speakers.</a:t>
            </a:r>
            <a:endParaRPr lang="en-US" sz="1600" dirty="0">
              <a:solidFill>
                <a:srgbClr val="002060"/>
              </a:solidFill>
            </a:endParaRPr>
          </a:p>
          <a:p>
            <a:pPr lvl="0"/>
            <a:endParaRPr lang="en-US" b="1" dirty="0" smtClean="0">
              <a:solidFill>
                <a:srgbClr val="00206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Common Book Program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2012-2013 selection is </a:t>
            </a:r>
            <a:r>
              <a:rPr lang="en-US" sz="1600" i="1" dirty="0">
                <a:solidFill>
                  <a:srgbClr val="002060"/>
                </a:solidFill>
              </a:rPr>
              <a:t>The Immortal Life of Henrietta Lacks</a:t>
            </a:r>
            <a:r>
              <a:rPr lang="en-US" sz="1600" dirty="0">
                <a:solidFill>
                  <a:srgbClr val="002060"/>
                </a:solidFill>
              </a:rPr>
              <a:t>, by Rebecca </a:t>
            </a:r>
            <a:r>
              <a:rPr lang="en-US" sz="1600" dirty="0" err="1" smtClean="0">
                <a:solidFill>
                  <a:srgbClr val="002060"/>
                </a:solidFill>
              </a:rPr>
              <a:t>Skloot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Students encouraged </a:t>
            </a:r>
            <a:r>
              <a:rPr lang="en-US" sz="1600" dirty="0">
                <a:solidFill>
                  <a:srgbClr val="002060"/>
                </a:solidFill>
              </a:rPr>
              <a:t>at Camp War Eagle to purchase and read the book; there will be a writing contest sponsored by the Office of University Writing for incoming </a:t>
            </a:r>
            <a:r>
              <a:rPr lang="en-US" sz="1600" dirty="0" smtClean="0">
                <a:solidFill>
                  <a:srgbClr val="002060"/>
                </a:solidFill>
              </a:rPr>
              <a:t>students.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Guest speakers, films, and programs </a:t>
            </a:r>
            <a:r>
              <a:rPr lang="en-US" sz="1600" dirty="0" smtClean="0">
                <a:solidFill>
                  <a:srgbClr val="002060"/>
                </a:solidFill>
              </a:rPr>
              <a:t>during </a:t>
            </a:r>
            <a:r>
              <a:rPr lang="en-US" sz="1600" dirty="0">
                <a:solidFill>
                  <a:srgbClr val="002060"/>
                </a:solidFill>
              </a:rPr>
              <a:t>the first 6-weeks of </a:t>
            </a:r>
            <a:r>
              <a:rPr lang="en-US" sz="1600" dirty="0" smtClean="0">
                <a:solidFill>
                  <a:srgbClr val="002060"/>
                </a:solidFill>
              </a:rPr>
              <a:t>fall semester </a:t>
            </a:r>
            <a:r>
              <a:rPr lang="en-US" sz="1600" dirty="0">
                <a:solidFill>
                  <a:srgbClr val="002060"/>
                </a:solidFill>
              </a:rPr>
              <a:t>to support the mission </a:t>
            </a:r>
            <a:r>
              <a:rPr lang="en-US" sz="1600">
                <a:solidFill>
                  <a:srgbClr val="002060"/>
                </a:solidFill>
              </a:rPr>
              <a:t>of </a:t>
            </a:r>
            <a:r>
              <a:rPr lang="en-US" sz="1600" smtClean="0">
                <a:solidFill>
                  <a:srgbClr val="002060"/>
                </a:solidFill>
              </a:rPr>
              <a:t>Auburn Connects</a:t>
            </a:r>
            <a:r>
              <a:rPr lang="en-US" sz="1600" dirty="0" smtClean="0">
                <a:solidFill>
                  <a:srgbClr val="002060"/>
                </a:solidFill>
              </a:rPr>
              <a:t>!.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437534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Spring 2012 General Faculty Meeting – Interim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002060"/>
                </a:solidFill>
              </a:rPr>
              <a:t>Central Classroom Facility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>
                <a:solidFill>
                  <a:srgbClr val="002060"/>
                </a:solidFill>
              </a:rPr>
              <a:t>Central Classroom Facilities Program Requirements Committee has 22 members that includes faculty, students (graduate and undergraduate), staff, and administrators. </a:t>
            </a:r>
            <a:r>
              <a:rPr lang="en-US" sz="1600" dirty="0" smtClean="0">
                <a:solidFill>
                  <a:srgbClr val="002060"/>
                </a:solidFill>
              </a:rPr>
              <a:t/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Committee responsibilities include:</a:t>
            </a:r>
          </a:p>
          <a:p>
            <a:pPr marL="1200150" lvl="2" indent="-285750">
              <a:buFont typeface="Calibri" pitchFamily="34" charset="0"/>
              <a:buChar char="̶"/>
            </a:pPr>
            <a:r>
              <a:rPr lang="en-US" sz="1600" dirty="0" smtClean="0">
                <a:solidFill>
                  <a:srgbClr val="002060"/>
                </a:solidFill>
              </a:rPr>
              <a:t>Visiting central </a:t>
            </a:r>
            <a:r>
              <a:rPr lang="en-US" sz="1600" dirty="0">
                <a:solidFill>
                  <a:srgbClr val="002060"/>
                </a:solidFill>
              </a:rPr>
              <a:t>classroom facilities on other </a:t>
            </a:r>
            <a:r>
              <a:rPr lang="en-US" sz="1600" dirty="0" smtClean="0">
                <a:solidFill>
                  <a:srgbClr val="002060"/>
                </a:solidFill>
              </a:rPr>
              <a:t>campuses;</a:t>
            </a:r>
          </a:p>
          <a:p>
            <a:pPr marL="1200150" lvl="2" indent="-285750">
              <a:buFont typeface="Calibri" pitchFamily="34" charset="0"/>
              <a:buChar char="̶"/>
            </a:pPr>
            <a:r>
              <a:rPr lang="en-US" sz="1600" dirty="0" smtClean="0">
                <a:solidFill>
                  <a:srgbClr val="002060"/>
                </a:solidFill>
              </a:rPr>
              <a:t>Reviewing </a:t>
            </a:r>
            <a:r>
              <a:rPr lang="en-US" sz="1600" dirty="0">
                <a:solidFill>
                  <a:srgbClr val="002060"/>
                </a:solidFill>
              </a:rPr>
              <a:t>current and future AU classroom data and </a:t>
            </a:r>
            <a:r>
              <a:rPr lang="en-US" sz="1600" dirty="0" smtClean="0">
                <a:solidFill>
                  <a:srgbClr val="002060"/>
                </a:solidFill>
              </a:rPr>
              <a:t>needs; </a:t>
            </a:r>
          </a:p>
          <a:p>
            <a:pPr marL="1200150" lvl="2" indent="-285750">
              <a:buFont typeface="Calibri" pitchFamily="34" charset="0"/>
              <a:buChar char="̶"/>
            </a:pPr>
            <a:r>
              <a:rPr lang="en-US" sz="1600" dirty="0" smtClean="0">
                <a:solidFill>
                  <a:srgbClr val="002060"/>
                </a:solidFill>
              </a:rPr>
              <a:t>Developing </a:t>
            </a:r>
            <a:r>
              <a:rPr lang="en-US" sz="1600" dirty="0">
                <a:solidFill>
                  <a:srgbClr val="002060"/>
                </a:solidFill>
              </a:rPr>
              <a:t>a basic program of classrooms for the </a:t>
            </a:r>
            <a:r>
              <a:rPr lang="en-US" sz="1600" dirty="0" smtClean="0">
                <a:solidFill>
                  <a:srgbClr val="002060"/>
                </a:solidFill>
              </a:rPr>
              <a:t>CCF;</a:t>
            </a:r>
          </a:p>
          <a:p>
            <a:pPr marL="1200150" lvl="2" indent="-285750">
              <a:buFont typeface="Calibri" pitchFamily="34" charset="0"/>
              <a:buChar char="̶"/>
            </a:pPr>
            <a:r>
              <a:rPr lang="en-US" sz="1600" dirty="0" smtClean="0">
                <a:solidFill>
                  <a:srgbClr val="002060"/>
                </a:solidFill>
              </a:rPr>
              <a:t>Interviewing </a:t>
            </a:r>
            <a:r>
              <a:rPr lang="en-US" sz="1600" dirty="0">
                <a:solidFill>
                  <a:srgbClr val="002060"/>
                </a:solidFill>
              </a:rPr>
              <a:t>Architects and Construction Management </a:t>
            </a:r>
            <a:r>
              <a:rPr lang="en-US" sz="1600" dirty="0" smtClean="0">
                <a:solidFill>
                  <a:srgbClr val="002060"/>
                </a:solidFill>
              </a:rPr>
              <a:t>firms; and </a:t>
            </a:r>
          </a:p>
          <a:p>
            <a:pPr marL="1200150" lvl="2" indent="-285750">
              <a:buFont typeface="Calibri" pitchFamily="34" charset="0"/>
              <a:buChar char="̶"/>
            </a:pPr>
            <a:r>
              <a:rPr lang="en-US" sz="1600" dirty="0" smtClean="0">
                <a:solidFill>
                  <a:srgbClr val="002060"/>
                </a:solidFill>
              </a:rPr>
              <a:t>Developing </a:t>
            </a:r>
            <a:r>
              <a:rPr lang="en-US" sz="1600" dirty="0">
                <a:solidFill>
                  <a:srgbClr val="002060"/>
                </a:solidFill>
              </a:rPr>
              <a:t>a list of fundamental principles to guide design and construction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7713" lvl="2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Once the architect </a:t>
            </a:r>
            <a:r>
              <a:rPr lang="en-US" sz="1600" dirty="0">
                <a:solidFill>
                  <a:srgbClr val="002060"/>
                </a:solidFill>
              </a:rPr>
              <a:t>and construction management </a:t>
            </a:r>
            <a:r>
              <a:rPr lang="en-US" sz="1600" dirty="0" smtClean="0">
                <a:solidFill>
                  <a:srgbClr val="002060"/>
                </a:solidFill>
              </a:rPr>
              <a:t>firms are named, </a:t>
            </a:r>
            <a:r>
              <a:rPr lang="en-US" sz="1600" dirty="0">
                <a:solidFill>
                  <a:srgbClr val="002060"/>
                </a:solidFill>
              </a:rPr>
              <a:t>the </a:t>
            </a:r>
            <a:r>
              <a:rPr lang="en-US" sz="1600" dirty="0" smtClean="0">
                <a:solidFill>
                  <a:srgbClr val="002060"/>
                </a:solidFill>
              </a:rPr>
              <a:t>committee </a:t>
            </a:r>
            <a:r>
              <a:rPr lang="en-US" sz="1600" dirty="0">
                <a:solidFill>
                  <a:srgbClr val="002060"/>
                </a:solidFill>
              </a:rPr>
              <a:t>will play a key role in the pre-construction phase that will include extensive opportunities for campus input.  </a:t>
            </a:r>
            <a:br>
              <a:rPr lang="en-US" sz="1600" dirty="0">
                <a:solidFill>
                  <a:srgbClr val="002060"/>
                </a:solidFill>
              </a:rPr>
            </a:br>
            <a:endParaRPr lang="en-US" sz="1600" dirty="0">
              <a:solidFill>
                <a:srgbClr val="002060"/>
              </a:solidFill>
            </a:endParaRPr>
          </a:p>
          <a:p>
            <a:pPr marL="285750" lvl="0" indent="-285750">
              <a:buFont typeface="Wingdings" pitchFamily="2" charset="2"/>
              <a:buChar char="Ø"/>
            </a:pPr>
            <a:r>
              <a:rPr lang="en-US" b="1" dirty="0">
                <a:solidFill>
                  <a:srgbClr val="002060"/>
                </a:solidFill>
              </a:rPr>
              <a:t>Clemson University </a:t>
            </a:r>
            <a:r>
              <a:rPr lang="en-US" b="1" dirty="0" smtClean="0">
                <a:solidFill>
                  <a:srgbClr val="002060"/>
                </a:solidFill>
              </a:rPr>
              <a:t>Visit</a:t>
            </a: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Team of 6 representatives from Auburn spending a day with representatives at Clemson University on April 24th. 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500651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Spring 2012 General Faculty Meeting – Interim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Wingdings" pitchFamily="2" charset="2"/>
              <a:buChar char="Ø"/>
            </a:pPr>
            <a:r>
              <a:rPr lang="en-US" b="1" dirty="0" err="1" smtClean="0">
                <a:solidFill>
                  <a:srgbClr val="002060"/>
                </a:solidFill>
              </a:rPr>
              <a:t>CourseEval</a:t>
            </a:r>
            <a:endParaRPr lang="en-US" b="1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In </a:t>
            </a:r>
            <a:r>
              <a:rPr lang="en-US" sz="1600" dirty="0">
                <a:solidFill>
                  <a:srgbClr val="002060"/>
                </a:solidFill>
              </a:rPr>
              <a:t>the fall, 69.6% of students completed all of their course </a:t>
            </a:r>
            <a:r>
              <a:rPr lang="en-US" sz="1600" dirty="0" smtClean="0">
                <a:solidFill>
                  <a:srgbClr val="002060"/>
                </a:solidFill>
              </a:rPr>
              <a:t>evaluations.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A </a:t>
            </a:r>
            <a:r>
              <a:rPr lang="en-US" sz="1600" dirty="0">
                <a:solidFill>
                  <a:srgbClr val="002060"/>
                </a:solidFill>
              </a:rPr>
              <a:t>total of 68,956 evaluations were completed for  3,866 course-sections. These numbers compare very favorably to the 70,984 paper evaluations completed in 3,084 course-sections in Fall 2010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For </a:t>
            </a:r>
            <a:r>
              <a:rPr lang="en-US" sz="1600" dirty="0">
                <a:solidFill>
                  <a:srgbClr val="002060"/>
                </a:solidFill>
              </a:rPr>
              <a:t>Spring, 2012, departments </a:t>
            </a:r>
            <a:r>
              <a:rPr lang="en-US" sz="1600" dirty="0" smtClean="0">
                <a:solidFill>
                  <a:srgbClr val="002060"/>
                </a:solidFill>
              </a:rPr>
              <a:t>have been given </a:t>
            </a:r>
            <a:r>
              <a:rPr lang="en-US" sz="1600" dirty="0">
                <a:solidFill>
                  <a:srgbClr val="002060"/>
                </a:solidFill>
              </a:rPr>
              <a:t>the flexibility to select their own questions. </a:t>
            </a:r>
            <a:r>
              <a:rPr lang="en-US" sz="1600" dirty="0" smtClean="0">
                <a:solidFill>
                  <a:srgbClr val="002060"/>
                </a:solidFill>
              </a:rPr>
              <a:t/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4 of </a:t>
            </a:r>
            <a:r>
              <a:rPr lang="en-US" sz="1600" dirty="0">
                <a:solidFill>
                  <a:srgbClr val="002060"/>
                </a:solidFill>
              </a:rPr>
              <a:t>the Senate-approved questions the Teaching Effectiveness Committee developed were recommended for use across all units: virtually </a:t>
            </a:r>
            <a:r>
              <a:rPr lang="en-US" sz="1600" dirty="0" smtClean="0">
                <a:solidFill>
                  <a:srgbClr val="002060"/>
                </a:solidFill>
              </a:rPr>
              <a:t>all departments </a:t>
            </a:r>
            <a:r>
              <a:rPr lang="en-US" sz="1600" dirty="0">
                <a:solidFill>
                  <a:srgbClr val="002060"/>
                </a:solidFill>
              </a:rPr>
              <a:t>have elected to include these </a:t>
            </a:r>
            <a:r>
              <a:rPr lang="en-US" sz="1600" dirty="0" smtClean="0">
                <a:solidFill>
                  <a:srgbClr val="002060"/>
                </a:solidFill>
              </a:rPr>
              <a:t>questions.</a:t>
            </a:r>
            <a:br>
              <a:rPr lang="en-US" sz="1600" dirty="0" smtClean="0">
                <a:solidFill>
                  <a:srgbClr val="002060"/>
                </a:solidFill>
              </a:rPr>
            </a:br>
            <a:endParaRPr lang="en-US" sz="1600" dirty="0" smtClean="0">
              <a:solidFill>
                <a:srgbClr val="002060"/>
              </a:solidFill>
            </a:endParaRPr>
          </a:p>
          <a:p>
            <a:pPr marL="742950" lvl="1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rgbClr val="002060"/>
                </a:solidFill>
              </a:rPr>
              <a:t>The </a:t>
            </a:r>
            <a:r>
              <a:rPr lang="en-US" sz="1600" dirty="0">
                <a:solidFill>
                  <a:srgbClr val="002060"/>
                </a:solidFill>
              </a:rPr>
              <a:t>Spring survey period will be from April 21 to 29</a:t>
            </a:r>
            <a:r>
              <a:rPr lang="en-US" sz="1600" dirty="0" smtClean="0">
                <a:solidFill>
                  <a:srgbClr val="002060"/>
                </a:solidFill>
              </a:rPr>
              <a:t>.</a:t>
            </a:r>
          </a:p>
          <a:p>
            <a:pPr lvl="1"/>
            <a:endParaRPr lang="en-US" sz="1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9245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1000" y="304800"/>
            <a:ext cx="7772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rgbClr val="002060"/>
                </a:solidFill>
              </a:rPr>
              <a:t>Spring 2012 General Faculty Meeting – Interim Provost Boosinger</a:t>
            </a:r>
            <a:endParaRPr lang="en-US" sz="2000" b="1" dirty="0">
              <a:solidFill>
                <a:srgbClr val="00206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33400" y="674132"/>
            <a:ext cx="815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858798"/>
            <a:ext cx="8458200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 smtClean="0"/>
          </a:p>
          <a:p>
            <a:pPr marL="742950" lvl="1" indent="-285750">
              <a:buFont typeface="Arial" pitchFamily="34" charset="0"/>
              <a:buChar char="•"/>
            </a:pPr>
            <a:endParaRPr lang="en-US" sz="1600" dirty="0"/>
          </a:p>
          <a:p>
            <a:pPr lvl="1"/>
            <a:endParaRPr lang="en-US" sz="1600" dirty="0" smtClean="0"/>
          </a:p>
          <a:p>
            <a:pPr lvl="1" algn="ctr"/>
            <a:r>
              <a:rPr lang="en-US" sz="4400" dirty="0" smtClean="0">
                <a:solidFill>
                  <a:srgbClr val="002060"/>
                </a:solidFill>
              </a:rPr>
              <a:t>Questions?</a:t>
            </a:r>
            <a:endParaRPr lang="en-US" sz="4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7716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300</TotalTime>
  <Words>108</Words>
  <Application>Microsoft Office PowerPoint</Application>
  <PresentationFormat>On-screen Show (4:3)</PresentationFormat>
  <Paragraphs>40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</vt:vector>
  </TitlesOfParts>
  <Company>Auburn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Julie Huff</dc:creator>
  <cp:lastModifiedBy>Julie Huff</cp:lastModifiedBy>
  <cp:revision>25</cp:revision>
  <dcterms:created xsi:type="dcterms:W3CDTF">2012-04-09T01:27:13Z</dcterms:created>
  <dcterms:modified xsi:type="dcterms:W3CDTF">2012-04-10T16:47:57Z</dcterms:modified>
</cp:coreProperties>
</file>